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38700" cy="42767250"/>
  <p:notesSz cx="68580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470">
          <p15:clr>
            <a:srgbClr val="A4A3A4"/>
          </p15:clr>
        </p15:guide>
        <p15:guide id="2" pos="9526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hDmTREOG91dfAXP9MQ52zvl/Ow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648"/>
  </p:normalViewPr>
  <p:slideViewPr>
    <p:cSldViewPr snapToGrid="0">
      <p:cViewPr>
        <p:scale>
          <a:sx n="31" d="100"/>
          <a:sy n="31" d="100"/>
        </p:scale>
        <p:origin x="616" y="-2592"/>
      </p:cViewPr>
      <p:guideLst>
        <p:guide orient="horz" pos="13470"/>
        <p:guide pos="95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97225"/>
            <a:ext cx="4572225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415775"/>
            <a:ext cx="5486400" cy="418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415775"/>
            <a:ext cx="5486400" cy="4183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97100" y="696913"/>
            <a:ext cx="24638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779838" y="6999288"/>
            <a:ext cx="22679025" cy="14889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779838" y="22463125"/>
            <a:ext cx="22679025" cy="10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1011238" y="10479088"/>
            <a:ext cx="28216225" cy="272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084219" y="16552069"/>
            <a:ext cx="36482337" cy="680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6600031" y="9824244"/>
            <a:ext cx="36482337" cy="20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2721610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063750" y="10661650"/>
            <a:ext cx="26081038" cy="1779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063750" y="28621038"/>
            <a:ext cx="26081038" cy="935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1353185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15195550" y="9979025"/>
            <a:ext cx="1353185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2082800" y="2276475"/>
            <a:ext cx="26081038" cy="826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2082800" y="10483850"/>
            <a:ext cx="12792075" cy="513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082800" y="15622588"/>
            <a:ext cx="12792075" cy="2297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15308263" y="10483850"/>
            <a:ext cx="12855575" cy="5138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15308263" y="15622588"/>
            <a:ext cx="12855575" cy="2297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2082800" y="2851150"/>
            <a:ext cx="9753600" cy="997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2855575" y="6157913"/>
            <a:ext cx="15308263" cy="3039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2082800" y="12830175"/>
            <a:ext cx="9753600" cy="23769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2082800" y="2851150"/>
            <a:ext cx="9753600" cy="997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2855575" y="6157913"/>
            <a:ext cx="15308263" cy="3039268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2082800" y="12830175"/>
            <a:ext cx="9753600" cy="23769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1511300" y="1712913"/>
            <a:ext cx="27216100" cy="71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1511300" y="9979025"/>
            <a:ext cx="27216100" cy="28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457200" marR="0" lvl="0" indent="-1143000" algn="l" rtl="0">
              <a:spcBef>
                <a:spcPts val="2880"/>
              </a:spcBef>
              <a:spcAft>
                <a:spcPts val="0"/>
              </a:spcAft>
              <a:buClr>
                <a:schemeClr val="dk1"/>
              </a:buClr>
              <a:buSzPts val="14400"/>
              <a:buFont typeface="Arial"/>
              <a:buChar char="•"/>
              <a:defRPr sz="1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66800" algn="l" rtl="0">
              <a:spcBef>
                <a:spcPts val="2640"/>
              </a:spcBef>
              <a:spcAft>
                <a:spcPts val="0"/>
              </a:spcAft>
              <a:buClr>
                <a:schemeClr val="dk1"/>
              </a:buClr>
              <a:buSzPts val="13200"/>
              <a:buFont typeface="Arial"/>
              <a:buChar char="–"/>
              <a:defRPr sz="1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14400" algn="l" rtl="0">
              <a:spcBef>
                <a:spcPts val="216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Arial"/>
              <a:buChar char="•"/>
              <a:defRPr sz="10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12800" algn="l" rtl="0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Arial"/>
              <a:buChar char="–"/>
              <a:defRPr sz="9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12800" algn="l" rtl="0">
              <a:spcBef>
                <a:spcPts val="1840"/>
              </a:spcBef>
              <a:spcAft>
                <a:spcPts val="0"/>
              </a:spcAft>
              <a:buClr>
                <a:schemeClr val="dk1"/>
              </a:buClr>
              <a:buSzPts val="9200"/>
              <a:buFont typeface="Arial"/>
              <a:buChar char="»"/>
              <a:defRPr sz="9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1511300" y="38942963"/>
            <a:ext cx="7053263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0334625" y="38942963"/>
            <a:ext cx="9569450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21674138" y="38942963"/>
            <a:ext cx="7053262" cy="2973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30238700" cy="3484563"/>
          </a:xfrm>
          <a:prstGeom prst="rect">
            <a:avLst/>
          </a:prstGeom>
          <a:solidFill>
            <a:srgbClr val="0000FF">
              <a:alpha val="62745"/>
            </a:srgbClr>
          </a:solidFill>
          <a:ln>
            <a:noFill/>
          </a:ln>
        </p:spPr>
        <p:txBody>
          <a:bodyPr spcFirstLastPara="1" wrap="square" lIns="417050" tIns="208525" rIns="417050" bIns="2085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dirty="0">
                <a:solidFill>
                  <a:schemeClr val="lt1"/>
                </a:solidFill>
              </a:rPr>
              <a:t>Gifted Education Fund</a:t>
            </a:r>
            <a:br>
              <a:rPr lang="en-US" sz="5500" b="1" dirty="0">
                <a:solidFill>
                  <a:schemeClr val="lt1"/>
                </a:solidFill>
              </a:rPr>
            </a:br>
            <a:r>
              <a:rPr lang="en-US" sz="5800" b="1" dirty="0" err="1">
                <a:solidFill>
                  <a:schemeClr val="lt1"/>
                </a:solidFill>
              </a:rPr>
              <a:t>AIoT</a:t>
            </a:r>
            <a:r>
              <a:rPr lang="en-US" sz="5800" b="1" dirty="0">
                <a:solidFill>
                  <a:schemeClr val="lt1"/>
                </a:solidFill>
              </a:rPr>
              <a:t> Coding, Engineering and Entrepreneurial Skills Education for Gifted Students</a:t>
            </a:r>
            <a:br>
              <a:rPr lang="en-US" sz="5600" b="1" dirty="0">
                <a:solidFill>
                  <a:schemeClr val="lt1"/>
                </a:solidFill>
              </a:rPr>
            </a:br>
            <a:r>
              <a:rPr lang="en-US" sz="8000" b="1" dirty="0">
                <a:solidFill>
                  <a:schemeClr val="lt1"/>
                </a:solidFill>
              </a:rPr>
              <a:t>Mask Recognition on Public Transports</a:t>
            </a:r>
            <a:endParaRPr dirty="0"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385660" y="6742112"/>
            <a:ext cx="16276740" cy="1208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dirty="0">
                <a:solidFill>
                  <a:srgbClr val="5D0ED0"/>
                </a:solidFill>
                <a:latin typeface="Quattrocento Sans" panose="020B0502050000020003" pitchFamily="34" charset="0"/>
              </a:rPr>
              <a:t>Background/Motivation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endParaRPr lang="en-US" b="1" dirty="0">
              <a:solidFill>
                <a:srgbClr val="5D0ED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  <a:tabLst/>
              <a:defRPr/>
            </a:pPr>
            <a:r>
              <a:rPr kumimoji="0" lang="en-US" sz="5600" b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Quattrocento Sans" panose="020B0502050000020003" pitchFamily="34" charset="0"/>
                <a:sym typeface="Arial"/>
              </a:rPr>
              <a:t>Background / Motivation: </a:t>
            </a:r>
            <a:endParaRPr lang="en-US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This project started back in the days where the COVID situation is tense and wearing a mask was required.</a:t>
            </a: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Wingdings" pitchFamily="2" charset="2"/>
              <a:buChar char="v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Could I make a face-mask detection system that has a higher usage by the public?</a:t>
            </a: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Wingdings" pitchFamily="2" charset="2"/>
              <a:buChar char="v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Answer: Integrating it with public transport!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4400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0" indent="0" algn="l">
              <a:spcBef>
                <a:spcPts val="0"/>
              </a:spcBef>
              <a:buClr>
                <a:srgbClr val="5D0ED0"/>
              </a:buClr>
              <a:buSzPts val="8000"/>
            </a:pPr>
            <a:r>
              <a:rPr kumimoji="0" 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5D0ED0"/>
                </a:solidFill>
                <a:effectLst/>
                <a:uLnTx/>
                <a:uFillTx/>
                <a:latin typeface="Quattrocento Sans" panose="020B0502050000020003" pitchFamily="34" charset="0"/>
                <a:cs typeface="Arial"/>
                <a:sym typeface="Arial"/>
              </a:rPr>
              <a:t>Objective</a:t>
            </a:r>
            <a:endParaRPr lang="en-US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Approving Octopus transaction when the system recognizes you wearing a mask correctly.</a:t>
            </a:r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5600" b="1" dirty="0">
              <a:solidFill>
                <a:srgbClr val="3333FF"/>
              </a:solidFill>
              <a:latin typeface="Quattrocento Sans" panose="020B0502050000020003" pitchFamily="34" charset="0"/>
            </a:endParaRPr>
          </a:p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8000" b="1" dirty="0">
              <a:solidFill>
                <a:srgbClr val="3333FF"/>
              </a:solidFill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592138" y="21078825"/>
            <a:ext cx="28452762" cy="11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00"/>
              <a:buFont typeface="Arial"/>
              <a:buNone/>
            </a:pPr>
            <a:endParaRPr sz="7600" b="1" i="0" u="none" strike="noStrike" cap="none">
              <a:solidFill>
                <a:srgbClr val="3333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0" y="0"/>
            <a:ext cx="302387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452438" y="4044950"/>
            <a:ext cx="29327475" cy="2159907"/>
          </a:xfrm>
          <a:prstGeom prst="rect">
            <a:avLst/>
          </a:prstGeom>
          <a:noFill/>
          <a:ln w="38100" cap="flat" cmpd="dbl">
            <a:solidFill>
              <a:srgbClr val="0000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200"/>
              <a:buFont typeface="Arial"/>
              <a:buNone/>
            </a:pPr>
            <a:r>
              <a:rPr lang="en-US" sz="7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Student: 02 Ames Ng</a:t>
            </a:r>
            <a:endParaRPr dirty="0"/>
          </a:p>
        </p:txBody>
      </p:sp>
      <p:sp>
        <p:nvSpPr>
          <p:cNvPr id="90" name="Google Shape;90;p1"/>
          <p:cNvSpPr/>
          <p:nvPr/>
        </p:nvSpPr>
        <p:spPr>
          <a:xfrm>
            <a:off x="592138" y="19169063"/>
            <a:ext cx="302387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17717407" y="6484377"/>
            <a:ext cx="11327493" cy="953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Existing Solution</a:t>
            </a:r>
          </a:p>
          <a:p>
            <a:pPr marL="685800" marR="0" lvl="0" indent="-68580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As far as I have searched, there is not a single program which fits my requirements, i.e. integrating with electronic payment systems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5600" dirty="0">
              <a:solidFill>
                <a:schemeClr val="tx1"/>
              </a:solidFill>
              <a:latin typeface="Quattrocento Sans" panose="020B0502050000020003" pitchFamily="34" charset="0"/>
            </a:endParaRPr>
          </a:p>
          <a:p>
            <a:pPr marL="685800" marR="0" lvl="0" indent="-685800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Even though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there are many mask recognition systems online, it can be easily fooled.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85660" y="26437438"/>
            <a:ext cx="14162953" cy="481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Resources Needed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Octopus / NFC Reader (Not used at last)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NFCs (Not used at last)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Phone / Board with camera installed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 panose="020B0604020202020204" pitchFamily="34" charset="0"/>
              <a:buChar char="•"/>
            </a:pPr>
            <a:endParaRPr lang="en-US" sz="5600" i="1" dirty="0">
              <a:solidFill>
                <a:srgbClr val="3333FF"/>
              </a:solidFill>
              <a:latin typeface="Quattrocento Sans" panose="020B0502050000020003" pitchFamily="34" charset="0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</a:pPr>
            <a:endParaRPr sz="5600" i="1" u="none" strike="noStrike" cap="none" dirty="0">
              <a:solidFill>
                <a:srgbClr val="3333FF"/>
              </a:solidFill>
              <a:latin typeface="Quattrocento Sans" panose="020B0502050000020003" pitchFamily="34" charset="0"/>
              <a:sym typeface="Arial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</a:pPr>
            <a:endParaRPr sz="8000" b="1" i="0" u="none" strike="noStrike" cap="none" dirty="0">
              <a:solidFill>
                <a:srgbClr val="3333FF"/>
              </a:solidFill>
              <a:latin typeface="Quattrocento Sans" panose="020B0502050000020003" pitchFamily="34" charset="0"/>
              <a:sym typeface="Arial"/>
            </a:endParaRPr>
          </a:p>
        </p:txBody>
      </p:sp>
      <p:pic>
        <p:nvPicPr>
          <p:cNvPr id="93" name="Google Shape;93;p1" descr="Text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285075" y="39752588"/>
            <a:ext cx="8759825" cy="2225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385660" y="18932311"/>
            <a:ext cx="17777649" cy="525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Your Solution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Train numeral Cascade Classifiers based on libraries found online, to recognize people’s facial features.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</a:pP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Detect whether the user has worn a mask </a:t>
            </a:r>
            <a:r>
              <a:rPr lang="en-US" sz="5600" b="1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correctly</a:t>
            </a: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 (without nose stickin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g out</a:t>
            </a: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) and not covered by a hand (maybe cheating)</a:t>
            </a:r>
            <a:endParaRPr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sp>
        <p:nvSpPr>
          <p:cNvPr id="3" name="Google Shape;92;p1">
            <a:extLst>
              <a:ext uri="{FF2B5EF4-FFF2-40B4-BE49-F238E27FC236}">
                <a16:creationId xmlns:a16="http://schemas.microsoft.com/office/drawing/2014/main" id="{136CD098-DEF0-66DD-1B82-FF7C77563342}"/>
              </a:ext>
            </a:extLst>
          </p:cNvPr>
          <p:cNvSpPr/>
          <p:nvPr/>
        </p:nvSpPr>
        <p:spPr>
          <a:xfrm>
            <a:off x="298450" y="31218629"/>
            <a:ext cx="18280495" cy="768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7050" tIns="208525" rIns="417050" bIns="208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ts val="8000"/>
              <a:buFont typeface="Arial"/>
              <a:buNone/>
            </a:pPr>
            <a:r>
              <a:rPr lang="en-US" sz="8000" b="1" i="0" u="none" strike="noStrike" cap="none" dirty="0">
                <a:solidFill>
                  <a:srgbClr val="5D0ED0"/>
                </a:solidFill>
                <a:latin typeface="Quattrocento Sans" panose="020B0502050000020003" pitchFamily="34" charset="0"/>
                <a:sym typeface="Arial"/>
              </a:rPr>
              <a:t>Difficulties</a:t>
            </a:r>
            <a:endParaRPr lang="en-US" dirty="0">
              <a:latin typeface="Quattrocento Sans" panose="020B0502050000020003" pitchFamily="34" charset="0"/>
            </a:endParaRP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I am using a </a:t>
            </a:r>
            <a:r>
              <a:rPr lang="en-US" sz="5600" dirty="0" err="1">
                <a:solidFill>
                  <a:schemeClr val="tx1"/>
                </a:solidFill>
                <a:latin typeface="Quattrocento Sans" panose="020B0502050000020003" pitchFamily="34" charset="0"/>
              </a:rPr>
              <a:t>Macbook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 air with M1 chip installed; many libraries hadn’t upgraded to support this new chip.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The O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ctopus system cannot be integrated as it is heavily guarded by the government.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Clr>
                <a:srgbClr val="5D0ED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5600" u="none" strike="noStrike" cap="none" dirty="0">
                <a:solidFill>
                  <a:schemeClr val="tx1"/>
                </a:solidFill>
                <a:latin typeface="Quattrocento Sans" panose="020B0502050000020003" pitchFamily="34" charset="0"/>
                <a:sym typeface="Arial"/>
              </a:rPr>
              <a:t>Time is tight as I had to f</a:t>
            </a:r>
            <a:r>
              <a:rPr lang="en-US" sz="5600" dirty="0">
                <a:solidFill>
                  <a:schemeClr val="tx1"/>
                </a:solidFill>
                <a:latin typeface="Quattrocento Sans" panose="020B0502050000020003" pitchFamily="34" charset="0"/>
              </a:rPr>
              <a:t>ocus much time to my studies towards next year’s F.4 subject placement. As a result, I did not finish the last integration part.</a:t>
            </a:r>
            <a:endParaRPr lang="en-US" sz="5600" u="none" strike="noStrike" cap="none" dirty="0">
              <a:solidFill>
                <a:schemeClr val="tx1"/>
              </a:solidFill>
              <a:latin typeface="Quattrocento Sans" panose="020B0502050000020003" pitchFamily="34" charset="0"/>
              <a:sym typeface="Arial"/>
            </a:endParaRPr>
          </a:p>
        </p:txBody>
      </p:sp>
      <p:pic>
        <p:nvPicPr>
          <p:cNvPr id="1026" name="Picture 2" descr="La Salle College">
            <a:extLst>
              <a:ext uri="{FF2B5EF4-FFF2-40B4-BE49-F238E27FC236}">
                <a16:creationId xmlns:a16="http://schemas.microsoft.com/office/drawing/2014/main" id="{64A0E235-2971-FC90-98D9-183FAD238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8" y="39752588"/>
            <a:ext cx="2343099" cy="251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53B120-917D-94EA-E746-C0D77E425121}"/>
              </a:ext>
            </a:extLst>
          </p:cNvPr>
          <p:cNvSpPr/>
          <p:nvPr/>
        </p:nvSpPr>
        <p:spPr>
          <a:xfrm>
            <a:off x="24938182" y="20033673"/>
            <a:ext cx="2202873" cy="540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        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BABB5B-E0D4-9D24-C601-28A28A903814}"/>
              </a:ext>
            </a:extLst>
          </p:cNvPr>
          <p:cNvGrpSpPr/>
          <p:nvPr/>
        </p:nvGrpSpPr>
        <p:grpSpPr>
          <a:xfrm>
            <a:off x="18369787" y="16797346"/>
            <a:ext cx="10309122" cy="13832636"/>
            <a:chOff x="18369787" y="17919566"/>
            <a:chExt cx="10309122" cy="13832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1E2AD33-BD6C-87EB-F429-136CB6B23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8810660" y="17919566"/>
              <a:ext cx="8928611" cy="483733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E850A0A-CE61-6F06-652E-1977BFF1100C}"/>
                </a:ext>
              </a:extLst>
            </p:cNvPr>
            <p:cNvSpPr txBox="1"/>
            <p:nvPr/>
          </p:nvSpPr>
          <p:spPr>
            <a:xfrm>
              <a:off x="18369787" y="23202448"/>
              <a:ext cx="1030912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Tx/>
                <a:buChar char="-"/>
              </a:pPr>
              <a:r>
                <a:rPr lang="en-US" sz="3200" dirty="0">
                  <a:latin typeface="Quattrocento Sans" panose="020B0502050000020003" pitchFamily="34" charset="0"/>
                </a:rPr>
                <a:t>Will not be fooled by objects such as hands / phone</a:t>
              </a:r>
            </a:p>
            <a:p>
              <a:pPr marL="457200" indent="-457200">
                <a:buFontTx/>
                <a:buChar char="-"/>
              </a:pPr>
              <a:r>
                <a:rPr lang="en-US" sz="3200" dirty="0">
                  <a:latin typeface="Quattrocento Sans" panose="020B0502050000020003" pitchFamily="34" charset="0"/>
                </a:rPr>
                <a:t>Multiple people can be detected at once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5599DA-6821-1F39-21F7-33A85D3F3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223" t="5272" r="20110"/>
            <a:stretch/>
          </p:blipFill>
          <p:spPr>
            <a:xfrm>
              <a:off x="18810660" y="24792407"/>
              <a:ext cx="4653108" cy="456148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F92745-76F5-F36B-127E-1BC240370496}"/>
                </a:ext>
              </a:extLst>
            </p:cNvPr>
            <p:cNvSpPr txBox="1"/>
            <p:nvPr/>
          </p:nvSpPr>
          <p:spPr>
            <a:xfrm>
              <a:off x="18598013" y="29690099"/>
              <a:ext cx="9577638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3200" dirty="0">
                  <a:latin typeface="Quattrocento Sans" panose="020B0502050000020003" pitchFamily="34" charset="0"/>
                </a:rPr>
                <a:t>A green box will appear when you wore a mask </a:t>
              </a:r>
              <a:r>
                <a:rPr lang="en-US" sz="3200" b="1" dirty="0">
                  <a:latin typeface="Quattrocento Sans" panose="020B0502050000020003" pitchFamily="34" charset="0"/>
                </a:rPr>
                <a:t>correctly</a:t>
              </a:r>
              <a:r>
                <a:rPr lang="en-US" sz="3200" dirty="0">
                  <a:latin typeface="Quattrocento Sans" panose="020B0502050000020003" pitchFamily="34" charset="0"/>
                </a:rPr>
                <a:t>. On the other hand, a red box will appear around your face if you did not wear the mask / wore incorrectly.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B0DCD6-2AB5-240A-1F3F-10F2AAF23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168" r="9500"/>
            <a:stretch/>
          </p:blipFill>
          <p:spPr>
            <a:xfrm>
              <a:off x="23859545" y="24792410"/>
              <a:ext cx="4149850" cy="4561486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3EB901F-9FFD-F5A9-F34E-3DA6F89841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4253" y="31138021"/>
            <a:ext cx="3479565" cy="3492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33F8D8-17A2-7A49-4C64-FAE4D805FB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091652" y="31139605"/>
            <a:ext cx="3479800" cy="35057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46CB3B-1C87-1938-7BF7-97A1EAE89C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772920" y="31138021"/>
            <a:ext cx="3479800" cy="3492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6D08BC-5367-D2AD-29A4-9C3013B27888}"/>
              </a:ext>
            </a:extLst>
          </p:cNvPr>
          <p:cNvSpPr txBox="1"/>
          <p:nvPr/>
        </p:nvSpPr>
        <p:spPr>
          <a:xfrm>
            <a:off x="18454253" y="34770066"/>
            <a:ext cx="10673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Quattrocento Sans" panose="020B0502050000020003" pitchFamily="34" charset="0"/>
              </a:rPr>
              <a:t>QR Codes: (From Left to Right:)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Left: YouTube link, Pure testing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Middle: YouTube link, Project explained in detail</a:t>
            </a:r>
          </a:p>
          <a:p>
            <a:r>
              <a:rPr lang="en-US" sz="3600" dirty="0">
                <a:latin typeface="Quattrocento Sans" panose="020B0502050000020003" pitchFamily="34" charset="0"/>
              </a:rPr>
              <a:t>Right: </a:t>
            </a:r>
            <a:r>
              <a:rPr lang="en-US" sz="3600" dirty="0" err="1">
                <a:latin typeface="Quattrocento Sans" panose="020B0502050000020003" pitchFamily="34" charset="0"/>
              </a:rPr>
              <a:t>Github</a:t>
            </a:r>
            <a:r>
              <a:rPr lang="en-US" sz="3600" dirty="0">
                <a:latin typeface="Quattrocento Sans" panose="020B0502050000020003" pitchFamily="34" charset="0"/>
              </a:rPr>
              <a:t> Repository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362</Words>
  <Application>Microsoft Macintosh PowerPoint</Application>
  <PresentationFormat>Custom</PresentationFormat>
  <Paragraphs>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Quattrocento Sans</vt:lpstr>
      <vt:lpstr>Wingdings</vt:lpstr>
      <vt:lpstr>Default Design</vt:lpstr>
      <vt:lpstr>Gifted Education Fund AIoT Coding, Engineering and Entrepreneurial Skills Education for Gifted Students Mask Recognition on Public Transports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Gifted Education Fund AIoT Coding, Engineering and Entrepreneurial Skills Education for Gifted Students Project Title</dc:title>
  <dc:creator>Newman M T Lau</dc:creator>
  <cp:lastModifiedBy>Ng Ames</cp:lastModifiedBy>
  <cp:revision>13</cp:revision>
  <dcterms:created xsi:type="dcterms:W3CDTF">2004-09-24T09:27:01Z</dcterms:created>
  <dcterms:modified xsi:type="dcterms:W3CDTF">2023-02-07T14:00:51Z</dcterms:modified>
</cp:coreProperties>
</file>